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x="6858000" cy="9144000"/>
  <p:embeddedFontLst>
    <p:embeddedFont>
      <p:font typeface="Raleway"/>
      <p:regular r:id="rId77"/>
      <p:bold r:id="rId78"/>
      <p:italic r:id="rId79"/>
      <p:boldItalic r:id="rId80"/>
    </p:embeddedFont>
    <p:embeddedFont>
      <p:font typeface="Source Sans Pro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SourceSansPro-boldItalic.fntdata"/><Relationship Id="rId83" Type="http://schemas.openxmlformats.org/officeDocument/2006/relationships/font" Target="fonts/SourceSansPro-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aleway-boldItalic.fntdata"/><Relationship Id="rId82" Type="http://schemas.openxmlformats.org/officeDocument/2006/relationships/font" Target="fonts/SourceSansPro-bold.fntdata"/><Relationship Id="rId81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font" Target="fonts/Raleway-regular.fntdata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aleway-italic.fntdata"/><Relationship Id="rId34" Type="http://schemas.openxmlformats.org/officeDocument/2006/relationships/slide" Target="slides/slide29.xml"/><Relationship Id="rId78" Type="http://schemas.openxmlformats.org/officeDocument/2006/relationships/font" Target="fonts/Raleway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2384fee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2384fee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eb376cb0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eb376cb0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db50d95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db50d95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2384fee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2384fee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42384fee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42384fee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564ac4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564ac4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2384fee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2384fee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42384fe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42384fe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eb376cb0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eb376cb0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42384fee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42384fee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87280f5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87280f5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42384fee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42384fee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42384fee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42384fee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42384fee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42384fee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d564ac4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d564ac4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eb376cb0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eb376cb0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564ac441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564ac44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eb376cb0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eb376cb0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564ac441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d564ac44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eb376cb07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eb376cb0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4374c0d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4374c0d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eb376cb0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eb376cb0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42384fee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42384fee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07c97962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07c97962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ecc580c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ecc580c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ecc580c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ecc580c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d564ac4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d564ac4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eb376cb0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eb376cb0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d564ac441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d564ac44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d564ac44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d564ac44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42384fee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42384fee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d564ac441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d564ac441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07c97962b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07c97962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d5c56e3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d5c56e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db50d955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db50d955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07c97962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07c97962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07c97962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07c97962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d564ac4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5d564ac4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d564ac441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d564ac441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d564ac441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d564ac441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d564ac441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5d564ac441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db50d955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db50d955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d564ac441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d564ac44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db50d95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db50d95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42384fee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42384fee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07c97962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07c97962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07c97962b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07c97962b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d564ac44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d564ac44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eb376cb07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eb376cb0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eb376cb0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eb376cb0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707c97962b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707c97962b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07c97962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07c97962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d564ac44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d564ac44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42384fee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42384fee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7a54298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7a54298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42384fee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42384fee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d564ac441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d564ac441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d564ac441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d564ac441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eb376cb0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eb376cb0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642384fee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642384fee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642384fee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642384fee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eb376cb0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eb376cb0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642384fee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642384fee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08440c9b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08440c9b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42384feee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42384fee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07a54298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07a54298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5d564ac441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5d564ac441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5d564ac44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5d564ac44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7a542983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7a542983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b376cb0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eb376cb0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7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vimeo.com/68215570" TargetMode="External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hyperlink" Target="https://stefanoalletti.wordpress.com/2017/10/27/hexagonal-architecture/" TargetMode="External"/><Relationship Id="rId6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dtmag.com/articles/2017/03/14/agility-code-branching.aspx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dtmag.com/articles/2017/04/21/agile-branch-by-abstraction.aspx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medium.com/@kentbeck_7670/programmer-test-principles-d01c064d7934" TargetMode="External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edium.com/@kentbeck_7670/programmer-test-principles-d01c064d7934" TargetMode="External"/><Relationship Id="rId4" Type="http://schemas.openxmlformats.org/officeDocument/2006/relationships/image" Target="../media/image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png"/><Relationship Id="rId4" Type="http://schemas.openxmlformats.org/officeDocument/2006/relationships/image" Target="../media/image35.png"/><Relationship Id="rId5" Type="http://schemas.openxmlformats.org/officeDocument/2006/relationships/hyperlink" Target="https://compassionatecoding.com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girlknowstech.com/women-in-coding/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10 Years Challenge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353362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Même équipe, même produits, même code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725" y="2158375"/>
            <a:ext cx="2220992" cy="10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625" y="2050017"/>
            <a:ext cx="1551724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 rotWithShape="1">
          <a:blip r:embed="rId5">
            <a:alphaModFix/>
          </a:blip>
          <a:srcRect b="0" l="22280" r="23889" t="0"/>
          <a:stretch/>
        </p:blipFill>
        <p:spPr>
          <a:xfrm>
            <a:off x="3642300" y="1795575"/>
            <a:ext cx="1462299" cy="14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19125" y="1068419"/>
            <a:ext cx="5024875" cy="3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Spécificités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18250"/>
            <a:ext cx="7788900" cy="28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Non Medical Device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Une famille de produits (Epics)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Des applications (MVP + Small Releases)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Tous les composants sont partagés </a:t>
            </a:r>
            <a:br>
              <a:rPr lang="fr"/>
            </a:br>
            <a:r>
              <a:rPr lang="fr"/>
              <a:t>	sans version spécifique à un produit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Pas de testeur dédiés, le développeur fait tout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Idem “DevOps”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07425" y="1377844"/>
            <a:ext cx="5024875" cy="3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L’orga générale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377850"/>
            <a:ext cx="5705700" cy="31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Le PO est dans le bureau à coté ( + daily meeting)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>
                <a:solidFill>
                  <a:schemeClr val="dk2"/>
                </a:solidFill>
              </a:rPr>
              <a:t>Product Support Engineer sur le plateau ( + daily meeting)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Le Backlog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Les Backlog Items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Le dashboard ( Physique -&gt; Numérique)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32525" y="4263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Agile à notre façon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00" y="1442975"/>
            <a:ext cx="180022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925" y="1853150"/>
            <a:ext cx="1859125" cy="21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4143489" y="662802"/>
            <a:ext cx="4344000" cy="4108500"/>
          </a:xfrm>
          <a:prstGeom prst="noSmoking">
            <a:avLst>
              <a:gd fmla="val 8494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732525" y="4263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Agile à notre façon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25" y="1135850"/>
            <a:ext cx="180022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5925" y="1853150"/>
            <a:ext cx="1859125" cy="212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4143489" y="662802"/>
            <a:ext cx="4344000" cy="4108500"/>
          </a:xfrm>
          <a:prstGeom prst="noSmoking">
            <a:avLst>
              <a:gd fmla="val 8494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60653">
            <a:off x="6800125" y="161125"/>
            <a:ext cx="2197150" cy="291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2349" y="54100"/>
            <a:ext cx="2257851" cy="3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95224">
            <a:off x="3220175" y="2215993"/>
            <a:ext cx="1749450" cy="22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47266">
            <a:off x="5675275" y="1986342"/>
            <a:ext cx="2359700" cy="311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575" y="392739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07425" y="1076344"/>
            <a:ext cx="5024875" cy="37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Definition of Done</a:t>
            </a:r>
            <a:endParaRPr/>
          </a:p>
        </p:txBody>
      </p:sp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896400" y="1423350"/>
            <a:ext cx="7935900" cy="22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Quand peut-on fermer un Backlog Item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Une définition faite par l’équipe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En évolution régulière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Tient compte des outils à disposition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Liée aux jobs de l’intégration continue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piqûre de rappel à Gilles 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381075"/>
            <a:ext cx="845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</a:rPr>
              <a:t>Individuals and interactions </a:t>
            </a:r>
            <a:r>
              <a:rPr i="1" lang="fr" sz="2800">
                <a:solidFill>
                  <a:schemeClr val="dk1"/>
                </a:solidFill>
              </a:rPr>
              <a:t>over</a:t>
            </a:r>
            <a:r>
              <a:rPr lang="fr" sz="2800">
                <a:solidFill>
                  <a:schemeClr val="dk1"/>
                </a:solidFill>
              </a:rPr>
              <a:t> processes and tools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</a:rPr>
              <a:t>Working software</a:t>
            </a:r>
            <a:r>
              <a:rPr lang="fr" sz="2800">
                <a:solidFill>
                  <a:schemeClr val="dk1"/>
                </a:solidFill>
              </a:rPr>
              <a:t> </a:t>
            </a:r>
            <a:r>
              <a:rPr i="1" lang="fr" sz="2800">
                <a:solidFill>
                  <a:schemeClr val="dk1"/>
                </a:solidFill>
              </a:rPr>
              <a:t>over</a:t>
            </a:r>
            <a:r>
              <a:rPr lang="fr" sz="2800">
                <a:solidFill>
                  <a:schemeClr val="dk1"/>
                </a:solidFill>
              </a:rPr>
              <a:t> comprehensive documentation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2800">
                <a:solidFill>
                  <a:schemeClr val="dk1"/>
                </a:solidFill>
              </a:rPr>
              <a:t>Customer collaboration</a:t>
            </a:r>
            <a:r>
              <a:rPr lang="fr" sz="2800">
                <a:solidFill>
                  <a:schemeClr val="dk1"/>
                </a:solidFill>
              </a:rPr>
              <a:t> </a:t>
            </a:r>
            <a:r>
              <a:rPr i="1" lang="fr" sz="2800">
                <a:solidFill>
                  <a:schemeClr val="dk1"/>
                </a:solidFill>
              </a:rPr>
              <a:t>over</a:t>
            </a:r>
            <a:r>
              <a:rPr lang="fr" sz="2800">
                <a:solidFill>
                  <a:schemeClr val="dk1"/>
                </a:solidFill>
              </a:rPr>
              <a:t> contract negotiation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 sz="2800">
                <a:solidFill>
                  <a:schemeClr val="dk1"/>
                </a:solidFill>
              </a:rPr>
              <a:t>Responding to change</a:t>
            </a:r>
            <a:r>
              <a:rPr lang="fr" sz="2800">
                <a:solidFill>
                  <a:schemeClr val="dk1"/>
                </a:solidFill>
              </a:rPr>
              <a:t> </a:t>
            </a:r>
            <a:r>
              <a:rPr i="1" lang="fr" sz="2800">
                <a:solidFill>
                  <a:schemeClr val="dk1"/>
                </a:solidFill>
              </a:rPr>
              <a:t>over</a:t>
            </a:r>
            <a:r>
              <a:rPr lang="fr" sz="2800">
                <a:solidFill>
                  <a:schemeClr val="dk1"/>
                </a:solidFill>
              </a:rPr>
              <a:t> following a plan</a:t>
            </a:r>
            <a:endParaRPr sz="2800"/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25" y="3952667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0" y="181250"/>
            <a:ext cx="24144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/>
              <a:t>Déclamation</a:t>
            </a:r>
            <a:endParaRPr sz="280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0" l="1874" r="0" t="0"/>
          <a:stretch/>
        </p:blipFill>
        <p:spPr>
          <a:xfrm>
            <a:off x="2414400" y="0"/>
            <a:ext cx="67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71025" y="2171700"/>
            <a:ext cx="7898400" cy="11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Individus   </a:t>
            </a:r>
            <a:r>
              <a:rPr lang="fr"/>
              <a:t>et</a:t>
            </a:r>
            <a:endParaRPr b="1"/>
          </a:p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    </a:t>
            </a:r>
            <a:r>
              <a:rPr b="1" lang="fr">
                <a:solidFill>
                  <a:srgbClr val="FFFFFF"/>
                </a:solidFill>
              </a:rPr>
              <a:t>interactions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0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>
            <a:off x="3360901" y="-18225"/>
            <a:ext cx="570939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Scrum ?  Kanban ? What else ?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82825" y="1677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Expérience du Daily Open Space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8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850" y="791125"/>
            <a:ext cx="6708300" cy="43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Estimate / No Estimate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>
            <a:off x="3360901" y="-18225"/>
            <a:ext cx="570939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38973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Dashboard timing releases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572700"/>
            <a:ext cx="26211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900"/>
              <a:t>Utilisé par le PO pour communiquer aux clients et au management</a:t>
            </a:r>
            <a:endParaRPr sz="19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725" y="0"/>
            <a:ext cx="4720275" cy="510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25" y="3952667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Pair / Mob programming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>
            <a:off x="3360901" y="-18225"/>
            <a:ext cx="570939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Responding to change ?</a:t>
            </a:r>
            <a:endParaRPr b="1"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13049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</a:t>
            </a:r>
            <a:r>
              <a:rPr lang="fr" sz="2400"/>
              <a:t>u fil du temps</a:t>
            </a:r>
            <a:endParaRPr b="1"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backlog en évolution permanente</a:t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311700" y="1152475"/>
            <a:ext cx="80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Une release = 1 groupe de BI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fr" sz="2100"/>
              <a:t>Types de BI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User Need,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Bug Fix,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Design Quality,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fr" sz="1700"/>
              <a:t>Nouvelle Compatibilité avec système(s) VARIAN </a:t>
            </a:r>
            <a:endParaRPr sz="1700"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Changing code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311700" y="1528975"/>
            <a:ext cx="85206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/>
              <a:t>How can we evolve our systems towards clean architectures and designs in an incremental Agile way?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https://vimeo.com/68215570</a:t>
            </a:r>
            <a:r>
              <a:rPr lang="fr" sz="1900"/>
              <a:t> Robert C. Martin: Clean Architecture and Design</a:t>
            </a:r>
            <a:endParaRPr sz="2400">
              <a:solidFill>
                <a:srgbClr val="1A2E3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Nos changements, pas leur changements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Oui aux changements voulus par (et discutés avec) notre PO </a:t>
            </a:r>
            <a:r>
              <a:rPr lang="fr" sz="3600">
                <a:solidFill>
                  <a:schemeClr val="dk2"/>
                </a:solidFill>
              </a:rPr>
              <a:t>✅</a:t>
            </a:r>
            <a:endParaRPr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Non aux changements des librairies tierce parties </a:t>
            </a:r>
            <a:r>
              <a:rPr lang="fr" sz="3000"/>
              <a:t>❌</a:t>
            </a:r>
            <a:endParaRPr sz="3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Nous codons les </a:t>
            </a:r>
            <a:r>
              <a:rPr lang="fr"/>
              <a:t>nôtres </a:t>
            </a:r>
            <a:r>
              <a:rPr lang="fr">
                <a:solidFill>
                  <a:schemeClr val="dk2"/>
                </a:solidFill>
              </a:rPr>
              <a:t>⇨ jamais mieux servi 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fr"/>
              <a:t>Nous nous abstrayons les autres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Jamais instanciées directement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Toujours cachées à travers une API de notre cru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fr"/>
              <a:t>Toujours doublées dans les tests (Mocks, Stubs, Spy, Fake et Dumb)</a:t>
            </a:r>
            <a:endParaRPr/>
          </a:p>
        </p:txBody>
      </p:sp>
      <p:pic>
        <p:nvPicPr>
          <p:cNvPr id="265" name="Google Shape;26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62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Architecture and Decisions</a:t>
            </a:r>
            <a:endParaRPr/>
          </a:p>
        </p:txBody>
      </p:sp>
      <p:sp>
        <p:nvSpPr>
          <p:cNvPr id="271" name="Google Shape;27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“</a:t>
            </a:r>
            <a:r>
              <a:rPr lang="fr"/>
              <a:t>the job of an architect is to build a structure that allows decisions to be delayed as long as possible.”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 good architect maximizes the number of decisions not made.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  Bob C. Martin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52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Composants et composabilité</a:t>
            </a:r>
            <a:endParaRPr/>
          </a:p>
        </p:txBody>
      </p:sp>
      <p:sp>
        <p:nvSpPr>
          <p:cNvPr id="278" name="Google Shape;278;p40"/>
          <p:cNvSpPr txBox="1"/>
          <p:nvPr>
            <p:ph idx="1" type="body"/>
          </p:nvPr>
        </p:nvSpPr>
        <p:spPr>
          <a:xfrm>
            <a:off x="311700" y="11889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f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Dépendances </a:t>
            </a:r>
            <a:r>
              <a:rPr b="1" lang="f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maîtrisées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f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Injection de Dépendance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</a:pPr>
            <a:r>
              <a:rPr b="1" lang="f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Architecture hexagonale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</a:pPr>
            <a:r>
              <a:rPr b="1" lang="f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Alistair Cockburn, 2005</a:t>
            </a:r>
            <a:endParaRPr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855517"/>
            <a:ext cx="1551724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220825"/>
            <a:ext cx="4267200" cy="240843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0"/>
          <p:cNvSpPr txBox="1"/>
          <p:nvPr/>
        </p:nvSpPr>
        <p:spPr>
          <a:xfrm>
            <a:off x="4439075" y="4605325"/>
            <a:ext cx="4704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https://stefanoalletti.wordpress.com/2017/10/27/hexagonal-architecture/</a:t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7025" y="3743388"/>
            <a:ext cx="1395925" cy="13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00" y="398875"/>
            <a:ext cx="4505250" cy="47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Toujours le même code</a:t>
            </a:r>
            <a:endParaRPr/>
          </a:p>
        </p:txBody>
      </p:sp>
      <p:sp>
        <p:nvSpPr>
          <p:cNvPr id="289" name="Google Shape;289;p41"/>
          <p:cNvSpPr txBox="1"/>
          <p:nvPr>
            <p:ph idx="1" type="body"/>
          </p:nvPr>
        </p:nvSpPr>
        <p:spPr>
          <a:xfrm>
            <a:off x="311700" y="1228675"/>
            <a:ext cx="416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Fondations solides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Socle Commun = Abstractions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Découpage intelligent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" sz="1800"/>
              <a:t>pas de “couches”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Peu de Breaking Changes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Ré-utilisabilité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 sz="1800"/>
              <a:t>Richesse de l’expérience accumulée</a:t>
            </a:r>
            <a:endParaRPr sz="1800"/>
          </a:p>
        </p:txBody>
      </p:sp>
      <p:pic>
        <p:nvPicPr>
          <p:cNvPr id="290" name="Google Shape;2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50" y="37714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Bouducon,  10 ans déjà!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152400" y="1220825"/>
            <a:ext cx="4527600" cy="33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4894" y="0"/>
            <a:ext cx="38591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674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 et évolutions techniques	</a:t>
            </a:r>
            <a:endParaRPr/>
          </a:p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.Net 2.0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.Net 4.5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Xaml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W</a:t>
            </a:r>
            <a:r>
              <a:rPr lang="fr"/>
              <a:t>eb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Web API :   WCF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asp.net MVC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Nancy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Web User Interface ( HTML + jQuery)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Chromium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Vue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Angular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Signal 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.Net Core</a:t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n’aurai pas été jusque là si...</a:t>
            </a:r>
            <a:endParaRPr/>
          </a:p>
        </p:txBody>
      </p:sp>
      <p:pic>
        <p:nvPicPr>
          <p:cNvPr id="303" name="Google Shape;303;p43"/>
          <p:cNvPicPr preferRelativeResize="0"/>
          <p:nvPr/>
        </p:nvPicPr>
        <p:blipFill rotWithShape="1">
          <a:blip r:embed="rId3">
            <a:alphaModFix/>
          </a:blip>
          <a:srcRect b="0" l="22280" r="23889" t="0"/>
          <a:stretch/>
        </p:blipFill>
        <p:spPr>
          <a:xfrm>
            <a:off x="2639000" y="1234200"/>
            <a:ext cx="3866001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Branch(es) : an Anti Agile Pattern</a:t>
            </a:r>
            <a:endParaRPr/>
          </a:p>
        </p:txBody>
      </p:sp>
      <p:sp>
        <p:nvSpPr>
          <p:cNvPr id="309" name="Google Shape;309;p44"/>
          <p:cNvSpPr txBox="1"/>
          <p:nvPr>
            <p:ph idx="1" type="body"/>
          </p:nvPr>
        </p:nvSpPr>
        <p:spPr>
          <a:xfrm>
            <a:off x="0" y="19417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fr"/>
              <a:t>Trunk Based Programing</a:t>
            </a:r>
            <a:br>
              <a:rPr b="1" lang="fr"/>
            </a:b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shorturl.at/ekDRY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https://adtmag.com/articles/2017/03/14/agility-code-branching.aspx</a:t>
            </a:r>
            <a:endParaRPr/>
          </a:p>
        </p:txBody>
      </p:sp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23" y="884850"/>
            <a:ext cx="5782475" cy="39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826" y="3617176"/>
            <a:ext cx="1339075" cy="13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Branching by Abstraction</a:t>
            </a:r>
            <a:endParaRPr/>
          </a:p>
        </p:txBody>
      </p:sp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https://adtmag.com/articles/2017/04/21/agile-branch-by-abstraction.aspx</a:t>
            </a:r>
            <a:endParaRPr/>
          </a:p>
        </p:txBody>
      </p:sp>
      <p:pic>
        <p:nvPicPr>
          <p:cNvPr id="318" name="Google Shape;31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603" y="1462153"/>
            <a:ext cx="4849275" cy="259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25" y="3952667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485875" y="2063300"/>
            <a:ext cx="8183700" cy="12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0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Customer</a:t>
            </a:r>
            <a:endParaRPr b="1"/>
          </a:p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collaboration 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26" name="Google Shape;326;p46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User Stories</a:t>
            </a:r>
            <a:endParaRPr/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311700" y="1152475"/>
            <a:ext cx="77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plus petites possible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Conversation entre devs et 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Doit apporter une valeur à l’utilisateur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When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Then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>
                <a:solidFill>
                  <a:schemeClr val="dk2"/>
                </a:solidFill>
              </a:rPr>
              <a:t>🙅 </a:t>
            </a:r>
            <a:r>
              <a:rPr lang="fr">
                <a:solidFill>
                  <a:schemeClr val="dk2"/>
                </a:solidFill>
              </a:rPr>
              <a:t>Design Quality (paye ta dette)</a:t>
            </a:r>
            <a:endParaRPr/>
          </a:p>
        </p:txBody>
      </p:sp>
      <p:pic>
        <p:nvPicPr>
          <p:cNvPr id="333" name="Google Shape;3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Ubiquitous Language</a:t>
            </a:r>
            <a:endParaRPr/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284625" y="1317150"/>
            <a:ext cx="8365500" cy="250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900"/>
              <a:t>En </a:t>
            </a:r>
            <a:r>
              <a:rPr lang="fr" sz="1900"/>
              <a:t>1944, dans Poésie 44, (Sur une philosophie de l'expression), Albert Camus écrivait:  " Mal nommer un objet, c'est ajouter au malheur de ce monde ".</a:t>
            </a:r>
            <a:endParaRPr sz="1900"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00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DDD : the King of the Domain is the Model</a:t>
            </a:r>
            <a:endParaRPr/>
          </a:p>
        </p:txBody>
      </p:sp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5363" y="1096725"/>
            <a:ext cx="6553275" cy="326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311700" y="1243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 BI au BDD</a:t>
            </a:r>
            <a:endParaRPr/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62725" y="606875"/>
            <a:ext cx="8583600" cy="19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On essaye d’écrire des spécifications exécutables qui reprennent toutes les exigences du Bi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BI 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  Besoin Utilisateurs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BDD </a:t>
            </a:r>
            <a:r>
              <a:rPr lang="fr">
                <a:solidFill>
                  <a:schemeClr val="dk2"/>
                </a:solidFill>
              </a:rPr>
              <a:t>⇒ </a:t>
            </a:r>
            <a:r>
              <a:rPr lang="fr"/>
              <a:t>exigences métiers et techniques qui font partie de la résolution du Besoin Utilisateur</a:t>
            </a:r>
            <a:endParaRPr/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50" y="2334500"/>
            <a:ext cx="6854500" cy="26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Executable Specifications   aka BDD</a:t>
            </a:r>
            <a:endParaRPr/>
          </a:p>
        </p:txBody>
      </p:sp>
      <p:sp>
        <p:nvSpPr>
          <p:cNvPr id="362" name="Google Shape;362;p51"/>
          <p:cNvSpPr txBox="1"/>
          <p:nvPr>
            <p:ph idx="1" type="body"/>
          </p:nvPr>
        </p:nvSpPr>
        <p:spPr>
          <a:xfrm>
            <a:off x="311700" y="1205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Gherkin / Cucumber ⇒ Specflow/ C# ⇒ NUnit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On écrit nos premiers steps naïvement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On se pose des questions sur la manière de formuler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On se pose la question de le ré-utilisabilité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De l’expression des concepts à l’écriture d’une forme abstraite dans le code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Au début on apprenait de 0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</a:rPr>
              <a:t>Seul au monde ?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... et maintenant?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2245425"/>
            <a:ext cx="5849700" cy="23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Dev ⇨ Dev + 10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3600"/>
              <a:t>“Senior”</a:t>
            </a:r>
            <a:endParaRPr sz="3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fr" sz="3000"/>
              <a:t>Même pas mal ^_^</a:t>
            </a:r>
            <a:endParaRPr i="1" sz="3000"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20065" r="29314" t="12648"/>
          <a:stretch/>
        </p:blipFill>
        <p:spPr>
          <a:xfrm>
            <a:off x="5681175" y="1368050"/>
            <a:ext cx="3280225" cy="37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2"/>
          <p:cNvSpPr txBox="1"/>
          <p:nvPr>
            <p:ph type="title"/>
          </p:nvPr>
        </p:nvSpPr>
        <p:spPr>
          <a:xfrm>
            <a:off x="311700" y="140275"/>
            <a:ext cx="8520600" cy="9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Who should read BDD executable specifications?</a:t>
            </a:r>
            <a:endParaRPr/>
          </a:p>
        </p:txBody>
      </p:sp>
      <p:sp>
        <p:nvSpPr>
          <p:cNvPr id="369" name="Google Shape;369;p5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trike="sngStrike"/>
              <a:t>Everyone ?</a:t>
            </a:r>
            <a:endParaRPr strike="sngStrike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Developers 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Product Owner =&gt; 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is fluent enough,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DDD is in place,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Event Storming performed,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 tests are “human aware readable”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 Write tests ....</a:t>
            </a:r>
            <a:endParaRPr/>
          </a:p>
        </p:txBody>
      </p:sp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13049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3"/>
          <p:cNvSpPr txBox="1"/>
          <p:nvPr>
            <p:ph idx="1" type="body"/>
          </p:nvPr>
        </p:nvSpPr>
        <p:spPr>
          <a:xfrm>
            <a:off x="2665275" y="1152475"/>
            <a:ext cx="616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How can my tests be a form of collaboration with customers?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fr">
                <a:solidFill>
                  <a:schemeClr val="dk2"/>
                </a:solidFill>
              </a:rPr>
              <a:t>Ils donnent de la documentation pour l’ API publique du composant (Behavior)</a:t>
            </a:r>
            <a:endParaRPr/>
          </a:p>
        </p:txBody>
      </p:sp>
      <p:pic>
        <p:nvPicPr>
          <p:cNvPr id="377" name="Google Shape;37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57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n’aurai pas été jusque là si...</a:t>
            </a:r>
            <a:endParaRPr/>
          </a:p>
        </p:txBody>
      </p:sp>
      <p:pic>
        <p:nvPicPr>
          <p:cNvPr id="383" name="Google Shape;383;p54"/>
          <p:cNvPicPr preferRelativeResize="0"/>
          <p:nvPr/>
        </p:nvPicPr>
        <p:blipFill rotWithShape="1">
          <a:blip r:embed="rId3">
            <a:alphaModFix/>
          </a:blip>
          <a:srcRect b="0" l="22280" r="23889" t="0"/>
          <a:stretch/>
        </p:blipFill>
        <p:spPr>
          <a:xfrm>
            <a:off x="2639000" y="1234200"/>
            <a:ext cx="3866001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55"/>
          <p:cNvPicPr preferRelativeResize="0"/>
          <p:nvPr/>
        </p:nvPicPr>
        <p:blipFill rotWithShape="1">
          <a:blip r:embed="rId3">
            <a:alphaModFix/>
          </a:blip>
          <a:srcRect b="10452" l="0" r="0" t="-2145"/>
          <a:stretch/>
        </p:blipFill>
        <p:spPr>
          <a:xfrm>
            <a:off x="3231725" y="588350"/>
            <a:ext cx="2680551" cy="457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5"/>
          <p:cNvSpPr/>
          <p:nvPr/>
        </p:nvSpPr>
        <p:spPr>
          <a:xfrm>
            <a:off x="1458450" y="679350"/>
            <a:ext cx="6227100" cy="3952800"/>
          </a:xfrm>
          <a:prstGeom prst="noSmoking">
            <a:avLst>
              <a:gd fmla="val 845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371475" rotWithShape="0" algn="bl" dir="5400000" dist="19050">
              <a:srgbClr val="000000">
                <a:alpha val="6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5"/>
          <p:cNvSpPr txBox="1"/>
          <p:nvPr>
            <p:ph type="title"/>
          </p:nvPr>
        </p:nvSpPr>
        <p:spPr>
          <a:xfrm>
            <a:off x="311700" y="64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Prendre du temps pour en gagner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485875" y="2005800"/>
            <a:ext cx="8183700" cy="125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Working </a:t>
            </a:r>
            <a:endParaRPr b="1"/>
          </a:p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</a:rPr>
              <a:t>software ?!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396" name="Google Shape;39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13049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6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TDD</a:t>
            </a:r>
            <a:endParaRPr/>
          </a:p>
        </p:txBody>
      </p:sp>
      <p:sp>
        <p:nvSpPr>
          <p:cNvPr id="403" name="Google Shape;403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and Write Test first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Think how your code can be tested in isolation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How you can write a test only by re using existing steps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57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Writing tests</a:t>
            </a:r>
            <a:endParaRPr/>
          </a:p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should: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Respond to behavior changes.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Not respond to structure changes.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 cheap to write.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 cheap to read.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Be cheap to change.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https://medium.com/@kentbeck_7670/programmer-test-principles-d01c064d7934</a:t>
            </a:r>
            <a:endParaRPr/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57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TDD efficace</a:t>
            </a:r>
            <a:endParaRPr/>
          </a:p>
        </p:txBody>
      </p:sp>
      <p:sp>
        <p:nvSpPr>
          <p:cNvPr id="417" name="Google Shape;41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Tests should: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Minimize programmer waiting (so... run fast!).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Run reliably.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Predict deployability (not only work on my machine).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https://medium.com/@kentbeck_7670/programmer-test-principles-d01c064d7934</a:t>
            </a:r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057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562" y="201648"/>
            <a:ext cx="5672876" cy="47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Continuous Integration</a:t>
            </a:r>
            <a:endParaRPr/>
          </a:p>
        </p:txBody>
      </p:sp>
      <p:sp>
        <p:nvSpPr>
          <p:cNvPr id="429" name="Google Shape;429;p61"/>
          <p:cNvSpPr txBox="1"/>
          <p:nvPr>
            <p:ph idx="1" type="body"/>
          </p:nvPr>
        </p:nvSpPr>
        <p:spPr>
          <a:xfrm>
            <a:off x="311700" y="1300975"/>
            <a:ext cx="6657900" cy="30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Mise en place par l’équipe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Essais successifs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" sz="1900"/>
              <a:t>... loin d’être parfait</a:t>
            </a:r>
            <a:endParaRPr sz="1900"/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1713" y="-325650"/>
            <a:ext cx="7224724" cy="3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113" y="2040150"/>
            <a:ext cx="2451924" cy="245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parcours... riche en </a:t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485875" y="26289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rebondissements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/>
          <p:nvPr>
            <p:ph idx="1" type="body"/>
          </p:nvPr>
        </p:nvSpPr>
        <p:spPr>
          <a:xfrm>
            <a:off x="311700" y="1152475"/>
            <a:ext cx="419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Fait Maison = fait avec amour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Résistant à la mode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C’est à nous!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YAGNI  (adapté à ce dont on a </a:t>
            </a:r>
            <a:r>
              <a:rPr lang="fr">
                <a:solidFill>
                  <a:schemeClr val="dk2"/>
                </a:solidFill>
              </a:rPr>
              <a:t>uniquement </a:t>
            </a:r>
            <a:r>
              <a:rPr lang="fr"/>
              <a:t>besoin)</a:t>
            </a:r>
            <a:endParaRPr/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800" y="87625"/>
            <a:ext cx="4328099" cy="43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n’aurai pas été jusque là si...</a:t>
            </a:r>
            <a:endParaRPr/>
          </a:p>
        </p:txBody>
      </p:sp>
      <p:pic>
        <p:nvPicPr>
          <p:cNvPr id="445" name="Google Shape;445;p63"/>
          <p:cNvPicPr preferRelativeResize="0"/>
          <p:nvPr/>
        </p:nvPicPr>
        <p:blipFill rotWithShape="1">
          <a:blip r:embed="rId3">
            <a:alphaModFix/>
          </a:blip>
          <a:srcRect b="0" l="22280" r="23889" t="0"/>
          <a:stretch/>
        </p:blipFill>
        <p:spPr>
          <a:xfrm>
            <a:off x="2639000" y="1234200"/>
            <a:ext cx="3866001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925" y="152400"/>
            <a:ext cx="74441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type="title"/>
          </p:nvPr>
        </p:nvSpPr>
        <p:spPr>
          <a:xfrm>
            <a:off x="61725" y="2459200"/>
            <a:ext cx="7448700" cy="86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101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...</a:t>
            </a:r>
            <a:r>
              <a:rPr lang="fr"/>
              <a:t>WITH</a:t>
            </a:r>
            <a:r>
              <a:rPr b="1" lang="fr"/>
              <a:t> comprehensive </a:t>
            </a:r>
            <a:r>
              <a:rPr b="1" lang="fr">
                <a:solidFill>
                  <a:srgbClr val="FFFFFF"/>
                </a:solidFill>
              </a:rPr>
              <a:t>documentation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456" name="Google Shape;4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0425" y="94200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5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 txBox="1"/>
          <p:nvPr>
            <p:ph type="title"/>
          </p:nvPr>
        </p:nvSpPr>
        <p:spPr>
          <a:xfrm>
            <a:off x="311700" y="2438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Processus Qualité Mondial et Dérivations</a:t>
            </a:r>
            <a:endParaRPr/>
          </a:p>
        </p:txBody>
      </p:sp>
      <p:pic>
        <p:nvPicPr>
          <p:cNvPr id="463" name="Google Shape;46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352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348" y="979750"/>
            <a:ext cx="5946176" cy="39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Scriptable Generation of Documentation</a:t>
            </a:r>
            <a:endParaRPr/>
          </a:p>
        </p:txBody>
      </p:sp>
      <p:sp>
        <p:nvSpPr>
          <p:cNvPr id="470" name="Google Shape;47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Contexte:  </a:t>
            </a:r>
            <a:r>
              <a:rPr lang="fr"/>
              <a:t>Minor </a:t>
            </a:r>
            <a:r>
              <a:rPr lang="fr"/>
              <a:t>Release Documentation (incremental)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Sources de données: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Backlog produit (TFS / JIRa / 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Source repositories ( TFS: changesets, labels, reviewers, approvers, 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Code artefacts (MS Build,  proj files, target files)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Specs Sources (only BDD can do it!)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Tests artefacts (Execution Results,  Specflow files, </a:t>
            </a:r>
            <a:r>
              <a:rPr lang="fr"/>
              <a:t>Attributes</a:t>
            </a:r>
            <a:r>
              <a:rPr lang="fr"/>
              <a:t>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Tests environnements (MVs...)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Text templates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XML -&gt; XSL -&gt; XHTML -&gt; PDF -&gt; signed PDF</a:t>
            </a:r>
            <a:endParaRPr/>
          </a:p>
        </p:txBody>
      </p:sp>
      <p:pic>
        <p:nvPicPr>
          <p:cNvPr id="471" name="Google Shape;4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Je n’aurai pas été jusque là si...</a:t>
            </a:r>
            <a:endParaRPr/>
          </a:p>
        </p:txBody>
      </p:sp>
      <p:pic>
        <p:nvPicPr>
          <p:cNvPr id="477" name="Google Shape;477;p68"/>
          <p:cNvPicPr preferRelativeResize="0"/>
          <p:nvPr/>
        </p:nvPicPr>
        <p:blipFill rotWithShape="1">
          <a:blip r:embed="rId3">
            <a:alphaModFix/>
          </a:blip>
          <a:srcRect b="0" l="22280" r="23889" t="0"/>
          <a:stretch/>
        </p:blipFill>
        <p:spPr>
          <a:xfrm>
            <a:off x="2639000" y="1234200"/>
            <a:ext cx="3866001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04525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0"/>
          <p:cNvSpPr txBox="1"/>
          <p:nvPr>
            <p:ph type="title"/>
          </p:nvPr>
        </p:nvSpPr>
        <p:spPr>
          <a:xfrm>
            <a:off x="311700" y="3688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Living Documentation</a:t>
            </a:r>
            <a:endParaRPr/>
          </a:p>
        </p:txBody>
      </p:sp>
      <p:sp>
        <p:nvSpPr>
          <p:cNvPr id="488" name="Google Shape;48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 comments!!!!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Fluent Code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Documented Abstractions &amp;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Readable Tests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Executable Specifications with BDD</a:t>
            </a:r>
            <a:endParaRPr/>
          </a:p>
        </p:txBody>
      </p:sp>
      <p:pic>
        <p:nvPicPr>
          <p:cNvPr id="489" name="Google Shape;4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575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1"/>
          <p:cNvSpPr txBox="1"/>
          <p:nvPr>
            <p:ph type="title"/>
          </p:nvPr>
        </p:nvSpPr>
        <p:spPr>
          <a:xfrm>
            <a:off x="2514050" y="1714500"/>
            <a:ext cx="61554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Résister au temps</a:t>
            </a:r>
            <a:endParaRPr/>
          </a:p>
        </p:txBody>
      </p:sp>
      <p:pic>
        <p:nvPicPr>
          <p:cNvPr id="495" name="Google Shape;49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50" y="13049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1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7225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la rencontre de l’équipe 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84567" l="0" r="13126" t="0"/>
          <a:stretch/>
        </p:blipFill>
        <p:spPr>
          <a:xfrm>
            <a:off x="405013" y="1900788"/>
            <a:ext cx="8333975" cy="189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7524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25" y="3952667"/>
            <a:ext cx="1551724" cy="1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2680" y="445025"/>
            <a:ext cx="3463370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258350" y="1005725"/>
            <a:ext cx="33345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latin typeface="Source Sans Pro"/>
                <a:ea typeface="Source Sans Pro"/>
                <a:cs typeface="Source Sans Pro"/>
                <a:sym typeface="Source Sans Pro"/>
              </a:rPr>
              <a:t>T O U L O U S E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temps est rarement un ami</a:t>
            </a:r>
            <a:endParaRPr/>
          </a:p>
        </p:txBody>
      </p:sp>
      <p:sp>
        <p:nvSpPr>
          <p:cNvPr id="502" name="Google Shape;50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Limites de la mémoire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Quel support pour se souvenir?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Commentaires?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Documentation?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Source code (repository)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 relire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Se comprendre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Être</a:t>
            </a:r>
            <a:r>
              <a:rPr lang="fr"/>
              <a:t> compris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Être</a:t>
            </a:r>
            <a:r>
              <a:rPr lang="fr"/>
              <a:t> stable</a:t>
            </a:r>
            <a:endParaRPr/>
          </a:p>
        </p:txBody>
      </p:sp>
      <p:pic>
        <p:nvPicPr>
          <p:cNvPr id="503" name="Google Shape;503;p72"/>
          <p:cNvPicPr preferRelativeResize="0"/>
          <p:nvPr/>
        </p:nvPicPr>
        <p:blipFill>
          <a:blip r:embed="rId3">
            <a:alphaModFix amt="63000"/>
          </a:blip>
          <a:stretch>
            <a:fillRect/>
          </a:stretch>
        </p:blipFill>
        <p:spPr>
          <a:xfrm flipH="1">
            <a:off x="3360901" y="-18225"/>
            <a:ext cx="57093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Pourquoi / pour qui j’écris du code</a:t>
            </a:r>
            <a:endParaRPr/>
          </a:p>
        </p:txBody>
      </p:sp>
      <p:sp>
        <p:nvSpPr>
          <p:cNvPr id="509" name="Google Shape;509;p73"/>
          <p:cNvSpPr txBox="1"/>
          <p:nvPr>
            <p:ph idx="1" type="body"/>
          </p:nvPr>
        </p:nvSpPr>
        <p:spPr>
          <a:xfrm>
            <a:off x="311700" y="1152475"/>
            <a:ext cx="3999900" cy="13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fr" sz="2100"/>
              <a:t>Pour les clients?</a:t>
            </a:r>
            <a:endParaRPr sz="2100"/>
          </a:p>
        </p:txBody>
      </p:sp>
      <p:pic>
        <p:nvPicPr>
          <p:cNvPr id="510" name="Google Shape;51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220825"/>
            <a:ext cx="4527600" cy="3692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71842"/>
            <a:ext cx="1551724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4"/>
          <p:cNvSpPr txBox="1"/>
          <p:nvPr>
            <p:ph idx="1" type="body"/>
          </p:nvPr>
        </p:nvSpPr>
        <p:spPr>
          <a:xfrm>
            <a:off x="311700" y="1128200"/>
            <a:ext cx="3429000" cy="30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fr" sz="2100">
                <a:solidFill>
                  <a:schemeClr val="dk2"/>
                </a:solidFill>
              </a:rPr>
              <a:t>Minimiser la souffrance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fr" sz="2100">
                <a:solidFill>
                  <a:schemeClr val="dk2"/>
                </a:solidFill>
              </a:rPr>
              <a:t>Pour l’équipe ?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fr" sz="2100">
                <a:solidFill>
                  <a:schemeClr val="dk2"/>
                </a:solidFill>
              </a:rPr>
              <a:t>Pour moi ?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517" name="Google Shape;51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125" y="418225"/>
            <a:ext cx="3894297" cy="37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4"/>
          <p:cNvSpPr txBox="1"/>
          <p:nvPr/>
        </p:nvSpPr>
        <p:spPr>
          <a:xfrm>
            <a:off x="311700" y="4009075"/>
            <a:ext cx="36729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5"/>
              </a:rPr>
              <a:t>https://compassionatecoding.com/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April Wensel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Global Ownership of Code</a:t>
            </a:r>
            <a:endParaRPr/>
          </a:p>
        </p:txBody>
      </p:sp>
      <p:sp>
        <p:nvSpPr>
          <p:cNvPr id="525" name="Google Shape;525;p75"/>
          <p:cNvSpPr txBox="1"/>
          <p:nvPr>
            <p:ph idx="1" type="body"/>
          </p:nvPr>
        </p:nvSpPr>
        <p:spPr>
          <a:xfrm>
            <a:off x="311700" y="1152475"/>
            <a:ext cx="641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é</a:t>
            </a:r>
            <a:r>
              <a:rPr lang="fr"/>
              <a:t>mergente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... pas toujours!</a:t>
            </a:r>
            <a:endParaRPr/>
          </a:p>
        </p:txBody>
      </p:sp>
      <p:pic>
        <p:nvPicPr>
          <p:cNvPr id="526" name="Google Shape;52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Kill the routine</a:t>
            </a:r>
            <a:endParaRPr/>
          </a:p>
        </p:txBody>
      </p:sp>
      <p:sp>
        <p:nvSpPr>
          <p:cNvPr id="532" name="Google Shape;532;p76"/>
          <p:cNvSpPr txBox="1"/>
          <p:nvPr>
            <p:ph idx="1" type="body"/>
          </p:nvPr>
        </p:nvSpPr>
        <p:spPr>
          <a:xfrm>
            <a:off x="311700" y="1125425"/>
            <a:ext cx="460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Nouveaux Produits / Nouvelles technos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Ateliers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Kata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Changement</a:t>
            </a:r>
            <a:r>
              <a:rPr b="1" lang="fr"/>
              <a:t>s</a:t>
            </a:r>
            <a:r>
              <a:rPr lang="fr"/>
              <a:t> de méthode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Aller à des conférences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Déménager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Ca reste un “problème”...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... ou est-ce un problème?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Y’a pas que le boulot dans la vie!!!</a:t>
            </a:r>
            <a:endParaRPr/>
          </a:p>
        </p:txBody>
      </p:sp>
      <p:pic>
        <p:nvPicPr>
          <p:cNvPr id="533" name="Google Shape;53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700" y="1220825"/>
            <a:ext cx="4158900" cy="2869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7"/>
          <p:cNvSpPr txBox="1"/>
          <p:nvPr>
            <p:ph type="title"/>
          </p:nvPr>
        </p:nvSpPr>
        <p:spPr>
          <a:xfrm>
            <a:off x="645900" y="1958675"/>
            <a:ext cx="7852200" cy="13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Having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Fun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40" name="Google Shape;5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650" y="1407800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7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Role-Game your Code!</a:t>
            </a:r>
            <a:endParaRPr/>
          </a:p>
        </p:txBody>
      </p:sp>
      <p:sp>
        <p:nvSpPr>
          <p:cNvPr id="547" name="Google Shape;54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idée du PO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joue </a:t>
            </a:r>
            <a:r>
              <a:rPr lang="fr"/>
              <a:t>l'exécution</a:t>
            </a:r>
            <a:r>
              <a:rPr lang="fr"/>
              <a:t> du programme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Jeu de rôle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On dévoile l’architecture technique en s’amusant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48" name="Google Shape;54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9"/>
          <p:cNvSpPr txBox="1"/>
          <p:nvPr>
            <p:ph type="title"/>
          </p:nvPr>
        </p:nvSpPr>
        <p:spPr>
          <a:xfrm>
            <a:off x="645900" y="1958675"/>
            <a:ext cx="7852200" cy="13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Faire du 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Responsable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4" name="Google Shape;55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650" y="1407800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9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Compassionate coding</a:t>
            </a:r>
            <a:endParaRPr/>
          </a:p>
        </p:txBody>
      </p:sp>
      <p:sp>
        <p:nvSpPr>
          <p:cNvPr id="561" name="Google Shape;561;p80"/>
          <p:cNvSpPr txBox="1"/>
          <p:nvPr>
            <p:ph idx="1" type="body"/>
          </p:nvPr>
        </p:nvSpPr>
        <p:spPr>
          <a:xfrm>
            <a:off x="311700" y="1128250"/>
            <a:ext cx="4067700" cy="30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fr" sz="2100">
                <a:solidFill>
                  <a:schemeClr val="dk2"/>
                </a:solidFill>
              </a:rPr>
              <a:t>Optimiser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fr" sz="2100">
                <a:solidFill>
                  <a:schemeClr val="dk2"/>
                </a:solidFill>
              </a:rPr>
              <a:t>Valeur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fr" sz="2100">
                <a:solidFill>
                  <a:schemeClr val="dk2"/>
                </a:solidFill>
              </a:rPr>
              <a:t>Plaisir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fr" sz="2100">
                <a:solidFill>
                  <a:schemeClr val="dk2"/>
                </a:solidFill>
              </a:rPr>
              <a:t>Impact Social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○"/>
            </a:pPr>
            <a:r>
              <a:rPr lang="fr" sz="2100">
                <a:solidFill>
                  <a:schemeClr val="dk2"/>
                </a:solidFill>
              </a:rPr>
              <a:t>Impact Environnemental</a:t>
            </a:r>
            <a:br>
              <a:rPr lang="fr" sz="2100">
                <a:solidFill>
                  <a:schemeClr val="dk2"/>
                </a:solidFill>
              </a:rPr>
            </a:b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lang="fr" sz="2100">
                <a:solidFill>
                  <a:schemeClr val="dk2"/>
                </a:solidFill>
              </a:rPr>
              <a:t>Ralentir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562" name="Google Shape;5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5599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700" y="297775"/>
            <a:ext cx="3894297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/>
          <p:nvPr>
            <p:ph type="title"/>
          </p:nvPr>
        </p:nvSpPr>
        <p:spPr>
          <a:xfrm>
            <a:off x="311700" y="14260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code et son impact</a:t>
            </a:r>
            <a:endParaRPr/>
          </a:p>
        </p:txBody>
      </p:sp>
      <p:sp>
        <p:nvSpPr>
          <p:cNvPr id="569" name="Google Shape;569;p81"/>
          <p:cNvSpPr txBox="1"/>
          <p:nvPr>
            <p:ph idx="1" type="body"/>
          </p:nvPr>
        </p:nvSpPr>
        <p:spPr>
          <a:xfrm>
            <a:off x="311700" y="796750"/>
            <a:ext cx="421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Bug Free by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Yagni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Dead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Open/Close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Easy to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Fast ( code + tests)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Sobriété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mémoire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cycles CPU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taille déploiement</a:t>
            </a:r>
            <a:endParaRPr/>
          </a:p>
        </p:txBody>
      </p:sp>
      <p:pic>
        <p:nvPicPr>
          <p:cNvPr id="570" name="Google Shape;570;p81"/>
          <p:cNvPicPr preferRelativeResize="0"/>
          <p:nvPr/>
        </p:nvPicPr>
        <p:blipFill rotWithShape="1">
          <a:blip r:embed="rId3">
            <a:alphaModFix/>
          </a:blip>
          <a:srcRect b="3222" l="0" r="0" t="0"/>
          <a:stretch/>
        </p:blipFill>
        <p:spPr>
          <a:xfrm>
            <a:off x="4830648" y="2421025"/>
            <a:ext cx="4175301" cy="27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1"/>
          <p:cNvPicPr preferRelativeResize="0"/>
          <p:nvPr/>
        </p:nvPicPr>
        <p:blipFill rotWithShape="1">
          <a:blip r:embed="rId4">
            <a:alphaModFix/>
          </a:blip>
          <a:srcRect b="0" l="0" r="11964" t="0"/>
          <a:stretch/>
        </p:blipFill>
        <p:spPr>
          <a:xfrm>
            <a:off x="3176700" y="985000"/>
            <a:ext cx="1863550" cy="21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6950" y="91075"/>
            <a:ext cx="3150700" cy="244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41642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Parité! 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89675" y="1299025"/>
            <a:ext cx="3576951" cy="3576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253925" y="4655225"/>
            <a:ext cx="48561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u="sng">
                <a:solidFill>
                  <a:schemeClr val="hlink"/>
                </a:solidFill>
                <a:hlinkClick r:id="rId4"/>
              </a:rPr>
              <a:t>https://girlknowstech.com/women-in-coding/</a:t>
            </a:r>
            <a:endParaRPr sz="1800"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7774" y="1299025"/>
            <a:ext cx="5966576" cy="335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 b="32499" l="11082" r="10981" t="31309"/>
          <a:stretch/>
        </p:blipFill>
        <p:spPr>
          <a:xfrm>
            <a:off x="6435150" y="0"/>
            <a:ext cx="2708849" cy="13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2"/>
          <p:cNvSpPr txBox="1"/>
          <p:nvPr>
            <p:ph type="title"/>
          </p:nvPr>
        </p:nvSpPr>
        <p:spPr>
          <a:xfrm>
            <a:off x="645900" y="1958675"/>
            <a:ext cx="7852200" cy="13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Agile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Crafter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79" name="Google Shape;5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650" y="1407800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2"/>
          <p:cNvSpPr txBox="1"/>
          <p:nvPr>
            <p:ph type="title"/>
          </p:nvPr>
        </p:nvSpPr>
        <p:spPr>
          <a:xfrm>
            <a:off x="354500" y="181350"/>
            <a:ext cx="5417400" cy="6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Au fil du temps</a:t>
            </a:r>
            <a:endParaRPr b="1" sz="2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Step by step</a:t>
            </a:r>
            <a:endParaRPr/>
          </a:p>
        </p:txBody>
      </p:sp>
      <p:sp>
        <p:nvSpPr>
          <p:cNvPr id="586" name="Google Shape;58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Not only working software,</a:t>
            </a:r>
            <a:endParaRPr sz="1400">
              <a:solidFill>
                <a:schemeClr val="dk1"/>
              </a:solidFill>
            </a:endParaRPr>
          </a:p>
          <a:p>
            <a:pPr indent="0" lvl="0" marL="10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but also </a:t>
            </a:r>
            <a:r>
              <a:rPr b="1" lang="fr">
                <a:solidFill>
                  <a:schemeClr val="dk1"/>
                </a:solidFill>
              </a:rPr>
              <a:t>well-crafted software</a:t>
            </a:r>
            <a:endParaRPr b="1">
              <a:solidFill>
                <a:schemeClr val="dk1"/>
              </a:solidFill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Not only responding to change,</a:t>
            </a:r>
            <a:endParaRPr sz="1400">
              <a:solidFill>
                <a:schemeClr val="dk1"/>
              </a:solidFill>
            </a:endParaRPr>
          </a:p>
          <a:p>
            <a:pPr indent="0" lvl="0" marL="10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but also </a:t>
            </a:r>
            <a:r>
              <a:rPr b="1" lang="fr">
                <a:solidFill>
                  <a:schemeClr val="dk1"/>
                </a:solidFill>
              </a:rPr>
              <a:t>steadily adding value</a:t>
            </a:r>
            <a:endParaRPr b="1">
              <a:solidFill>
                <a:schemeClr val="dk1"/>
              </a:solidFill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Not only individuals and interactions,</a:t>
            </a:r>
            <a:endParaRPr sz="1400">
              <a:solidFill>
                <a:schemeClr val="dk1"/>
              </a:solidFill>
            </a:endParaRPr>
          </a:p>
          <a:p>
            <a:pPr indent="0" lvl="0" marL="10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but also </a:t>
            </a:r>
            <a:r>
              <a:rPr b="1" lang="fr">
                <a:solidFill>
                  <a:schemeClr val="dk1"/>
                </a:solidFill>
              </a:rPr>
              <a:t>a community of professionals</a:t>
            </a:r>
            <a:endParaRPr b="1">
              <a:solidFill>
                <a:schemeClr val="dk1"/>
              </a:solidFill>
            </a:endParaRPr>
          </a:p>
          <a:p>
            <a:pPr indent="0" lvl="0" marL="292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Not only customer collaboration,</a:t>
            </a:r>
            <a:endParaRPr sz="1400">
              <a:solidFill>
                <a:schemeClr val="dk1"/>
              </a:solidFill>
            </a:endParaRPr>
          </a:p>
          <a:p>
            <a:pPr indent="0" lvl="0" marL="1016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but also </a:t>
            </a:r>
            <a:r>
              <a:rPr b="1" lang="fr">
                <a:solidFill>
                  <a:schemeClr val="dk1"/>
                </a:solidFill>
              </a:rPr>
              <a:t>productive partnerships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676" y="2680759"/>
            <a:ext cx="3261625" cy="2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All around the World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25" y="16861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53225" y="4219775"/>
            <a:ext cx="37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place à part!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4422" y="1086726"/>
            <a:ext cx="6229578" cy="31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4675325" y="2227300"/>
            <a:ext cx="313500" cy="374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190350" y="2153725"/>
            <a:ext cx="247500" cy="267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7624975" y="2046550"/>
            <a:ext cx="200700" cy="234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99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7818925" y="1669475"/>
            <a:ext cx="247500" cy="267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264025" y="1571800"/>
            <a:ext cx="200700" cy="234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3521500" y="1686125"/>
            <a:ext cx="200700" cy="234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3498100" y="1451825"/>
            <a:ext cx="200700" cy="2343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 rot="-4904001">
            <a:off x="2812484" y="2314581"/>
            <a:ext cx="1103769" cy="26737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8258875" y="2410150"/>
            <a:ext cx="200700" cy="191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71330" l="0" r="0" t="15405"/>
          <a:stretch/>
        </p:blipFill>
        <p:spPr>
          <a:xfrm>
            <a:off x="386100" y="0"/>
            <a:ext cx="7881258" cy="1338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0" y="1338725"/>
            <a:ext cx="180022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type="title"/>
          </p:nvPr>
        </p:nvSpPr>
        <p:spPr>
          <a:xfrm>
            <a:off x="33175" y="3691375"/>
            <a:ext cx="37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place à part!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28921"/>
          <a:stretch/>
        </p:blipFill>
        <p:spPr>
          <a:xfrm>
            <a:off x="3830975" y="1233875"/>
            <a:ext cx="4476981" cy="407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5691200" y="1390650"/>
            <a:ext cx="47700" cy="8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7710500" y="1695450"/>
            <a:ext cx="90600" cy="1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6024163" y="3467100"/>
            <a:ext cx="90600" cy="1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4033850" y="2633675"/>
            <a:ext cx="90600" cy="10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" y="4188551"/>
            <a:ext cx="1994676" cy="95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